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9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6.gif" ContentType="image/gif"/>
  <Override PartName="/ppt/media/image16.png" ContentType="image/png"/>
  <Override PartName="/ppt/media/image37.gif" ContentType="image/gif"/>
  <Override PartName="/ppt/media/image17.png" ContentType="image/png"/>
  <Override PartName="/ppt/media/image38.gif" ContentType="image/gif"/>
  <Override PartName="/ppt/media/image18.png" ContentType="image/png"/>
  <Override PartName="/ppt/media/image39.gif" ContentType="image/gif"/>
  <Override PartName="/ppt/media/image19.png" ContentType="image/png"/>
  <Override PartName="/ppt/media/image20.png" ContentType="image/png"/>
  <Override PartName="/ppt/media/image41.gif" ContentType="image/gif"/>
  <Override PartName="/ppt/media/image21.png" ContentType="image/png"/>
  <Override PartName="/ppt/media/image42.gif" ContentType="image/gif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gif" ContentType="image/gif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_rels/slide26.xml.rels" ContentType="application/vnd.openxmlformats-package.relationships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85800" y="1807920"/>
            <a:ext cx="7771680" cy="830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85800" y="1807920"/>
            <a:ext cx="7771680" cy="830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85800" y="1807920"/>
            <a:ext cx="7771680" cy="830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4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D:\Presentation\templates\NCU_logo2加字.png"/>
          <p:cNvPicPr/>
          <p:nvPr/>
        </p:nvPicPr>
        <p:blipFill>
          <a:blip r:embed="rId2"/>
          <a:stretch/>
        </p:blipFill>
        <p:spPr>
          <a:xfrm>
            <a:off x="6223680" y="142920"/>
            <a:ext cx="2776680" cy="694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85800" y="1807920"/>
            <a:ext cx="7771680" cy="179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mntolia.com/10-free-public-private-mqtt-brokers-for-testing-prototyping/" TargetMode="External"/><Relationship Id="rId2" Type="http://schemas.openxmlformats.org/officeDocument/2006/relationships/hyperlink" Target="https://mntolia.com/10-free-public-private-mqtt-brokers-for-testing-prototyping/" TargetMode="External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7.gif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2.gif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www.jsoneditoronline.org/" TargetMode="External"/><Relationship Id="rId2" Type="http://schemas.openxmlformats.org/officeDocument/2006/relationships/hyperlink" Target="http://www.jsoneditoronline.org/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www.jsoneditoronline.org/" TargetMode="External"/><Relationship Id="rId2" Type="http://schemas.openxmlformats.org/officeDocument/2006/relationships/hyperlink" Target="http://www.jsoneditoronline.org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914400" y="2144160"/>
            <a:ext cx="7771680" cy="17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微軟正黑體"/>
              </a:rPr>
              <a:t>NODE RED Tranning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600200" y="5647320"/>
            <a:ext cx="640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微軟正黑體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C78106-16A9-4F58-9621-8F50088C6FD6}" type="slidenum">
              <a:rPr b="0" lang="en-US" sz="1200" spc="-1" strike="noStrike">
                <a:solidFill>
                  <a:srgbClr val="ffffff"/>
                </a:solidFill>
                <a:latin typeface="Calibri"/>
                <a:ea typeface="微軟正黑體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1316160" y="4182480"/>
            <a:ext cx="640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57280" y="7347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String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[“jacky", “jenny", "Ava", “Bill"]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Boolean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[false, true, false, false, true 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A7C831-7C54-4DC8-AFCB-4B977D78622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10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57280" y="7347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各種型態的組合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ADB424-E8AC-4B01-AA98-AB7CEE34222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11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1081440" y="2184480"/>
            <a:ext cx="6697440" cy="31132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3455280" y="5837040"/>
            <a:ext cx="1950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圖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官方網站提供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57280" y="734760"/>
            <a:ext cx="8228880" cy="53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4000"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物件和陣列，基本上可互相轉換，但會有資料損失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物件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-&gt;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陣列，就會損失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key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，只留下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value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陣列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-&gt;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物件，就可以將每個值填上數字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文件中，不可用註解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有些字元在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不能直接打，需要做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escape character</a:t>
            </a:r>
            <a:endParaRPr b="0" lang="en-US" sz="3200" spc="-1" strike="noStrike">
              <a:latin typeface="Arial"/>
            </a:endParaRPr>
          </a:p>
          <a:p>
            <a:pPr marL="57168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\"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\\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\/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\b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\f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\n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\r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\t</a:t>
            </a:r>
            <a:endParaRPr b="0" lang="en-US" sz="2800" spc="-1" strike="noStrike">
              <a:latin typeface="Arial"/>
            </a:endParaRPr>
          </a:p>
          <a:p>
            <a:pPr marL="571680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如需更深入了解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JSON,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連結至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http://www.json.org/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2C23CA-E4DD-4ACC-BEEF-9CF4089AC11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12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396DA0-0D5A-4D76-A761-B372DE4C844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12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14400" y="25322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INJECT/DEBUG node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</a:t>
            </a: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 flow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57200" y="15112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首先開啟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IE Browser,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網址輸入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127.0.0.1:1880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F7257B1-04DD-473B-9C0A-06B1EB14E6D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12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2586600" y="3507120"/>
            <a:ext cx="1558800" cy="425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155" name="Picture 2" descr=""/>
          <p:cNvPicPr/>
          <p:nvPr/>
        </p:nvPicPr>
        <p:blipFill>
          <a:blip r:embed="rId1"/>
          <a:stretch/>
        </p:blipFill>
        <p:spPr>
          <a:xfrm>
            <a:off x="870840" y="3240000"/>
            <a:ext cx="7928280" cy="255528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2473920" y="2719440"/>
            <a:ext cx="1671480" cy="4251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7200" y="8805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建立下列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連線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42E0EE-98B6-4B8F-BD6E-AD917F2056B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613800" y="2009880"/>
            <a:ext cx="7740360" cy="357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10126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欄位解釋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AB8D364-67E1-406D-9C0F-5E399F7F943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1928880" y="3958200"/>
            <a:ext cx="437760" cy="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1301760" y="2163960"/>
            <a:ext cx="6485760" cy="4055040"/>
          </a:xfrm>
          <a:prstGeom prst="rect">
            <a:avLst/>
          </a:prstGeom>
          <a:ln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7381080" y="5715000"/>
            <a:ext cx="1586880" cy="36432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名稱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7381080" y="4614840"/>
            <a:ext cx="1586880" cy="36432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重覆次數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7293240" y="4007160"/>
            <a:ext cx="1850040" cy="36432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TOPIC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成員字串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7"/>
          <p:cNvSpPr/>
          <p:nvPr/>
        </p:nvSpPr>
        <p:spPr>
          <a:xfrm>
            <a:off x="7293240" y="3449880"/>
            <a:ext cx="1586880" cy="36432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PAYLOAD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內容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9880" y="9486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Payload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點下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EDC6F7-B892-411E-A668-7C918644E1D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70" name="圖片 5" descr=""/>
          <p:cNvPicPr/>
          <p:nvPr/>
        </p:nvPicPr>
        <p:blipFill>
          <a:blip r:embed="rId1"/>
          <a:stretch/>
        </p:blipFill>
        <p:spPr>
          <a:xfrm>
            <a:off x="1666080" y="2131920"/>
            <a:ext cx="5310720" cy="44683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399680" y="3181680"/>
            <a:ext cx="1922040" cy="450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10112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選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格式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818440-D20C-4A2A-B772-E93DEDE2C2E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74" name="圖片 6" descr=""/>
          <p:cNvPicPr/>
          <p:nvPr/>
        </p:nvPicPr>
        <p:blipFill>
          <a:blip r:embed="rId1"/>
          <a:stretch/>
        </p:blipFill>
        <p:spPr>
          <a:xfrm>
            <a:off x="1002240" y="2317320"/>
            <a:ext cx="6500160" cy="390168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2361240" y="5248440"/>
            <a:ext cx="1922040" cy="450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55840" y="10188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Repeat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功能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413471-0BD3-4D0F-A33F-28163C71EA9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78" name="圖片 5" descr=""/>
          <p:cNvPicPr/>
          <p:nvPr/>
        </p:nvPicPr>
        <p:blipFill>
          <a:blip r:embed="rId1"/>
          <a:stretch/>
        </p:blipFill>
        <p:spPr>
          <a:xfrm>
            <a:off x="1202400" y="2086200"/>
            <a:ext cx="7164000" cy="413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Index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14400" y="12862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Abstract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介紹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INJECT/DEBUG node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function 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on/off switch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訊息佇列遙測傳輸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使用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做訊息推播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訂閱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使用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做物件訊息推播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訂閱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 Dashboard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842984-8823-4C54-9F20-B0C6B4256A9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2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57200" y="10893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按照之前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的舉例鍵入內容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再點擊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INJECT,debug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視窗會出現如右圖的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格式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E9B82A-6414-4285-B78B-1D8ECD07942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1"/>
          <a:stretch/>
        </p:blipFill>
        <p:spPr>
          <a:xfrm>
            <a:off x="647640" y="2628360"/>
            <a:ext cx="8038440" cy="389196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1684800" y="3607560"/>
            <a:ext cx="3500280" cy="450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200" y="10188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選擇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message.payload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或選擇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complete msg object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以觀察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output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內容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A0B405-01A5-45AB-BDA0-E80CAD68B4A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5" name="圖片 5" descr=""/>
          <p:cNvPicPr/>
          <p:nvPr/>
        </p:nvPicPr>
        <p:blipFill>
          <a:blip r:embed="rId1"/>
          <a:stretch/>
        </p:blipFill>
        <p:spPr>
          <a:xfrm>
            <a:off x="1189800" y="2775600"/>
            <a:ext cx="6613200" cy="344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"/>
          <p:cNvPicPr/>
          <p:nvPr/>
        </p:nvPicPr>
        <p:blipFill>
          <a:blip r:embed="rId1"/>
          <a:stretch/>
        </p:blipFill>
        <p:spPr>
          <a:xfrm>
            <a:off x="1804320" y="2198880"/>
            <a:ext cx="4848480" cy="376272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7B7BF1-B45C-4C0E-8D24-96F68CC3DD6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57200" y="10188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Debug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視窗觀察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message,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依照上頁會有兩種結果輸出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2106720" y="4574880"/>
            <a:ext cx="3863520" cy="1151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2110680" y="3697560"/>
            <a:ext cx="3863520" cy="765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FC3E431-0CB5-4FE4-B46C-B1F5B565D81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565000" y="24969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使用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function node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on/off switch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7E03CB-72F2-4675-B16E-D71B4BF1C65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23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57200" y="15112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建立下列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連線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5" name="Picture 3" descr=""/>
          <p:cNvPicPr/>
          <p:nvPr/>
        </p:nvPicPr>
        <p:blipFill>
          <a:blip r:embed="rId1"/>
          <a:stretch/>
        </p:blipFill>
        <p:spPr>
          <a:xfrm>
            <a:off x="673920" y="2869920"/>
            <a:ext cx="7283160" cy="230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1EB839-F76A-4EE2-A37A-E73893C9214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457200" y="10328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On 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輸入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1272600" y="2225160"/>
            <a:ext cx="6194520" cy="39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9FC834-885B-424D-9EE7-98974DB6336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57200" y="10612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Off 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輸入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1067040" y="2202120"/>
            <a:ext cx="6699600" cy="415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498D9E-16CA-427E-999A-651DA68F5A8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7650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Function 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輸入以下內容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4" name="Picture 3" descr=""/>
          <p:cNvPicPr/>
          <p:nvPr/>
        </p:nvPicPr>
        <p:blipFill>
          <a:blip r:embed="rId1"/>
          <a:stretch/>
        </p:blipFill>
        <p:spPr>
          <a:xfrm>
            <a:off x="615600" y="1898640"/>
            <a:ext cx="7544160" cy="412560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4388040" y="3773880"/>
            <a:ext cx="3957480" cy="1652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注意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若使用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True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和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false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要用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===true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===false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730600" y="5722920"/>
            <a:ext cx="1840680" cy="9979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變更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msg:payload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輸出的內容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 descr=""/>
          <p:cNvPicPr/>
          <p:nvPr/>
        </p:nvPicPr>
        <p:blipFill>
          <a:blip r:embed="rId1"/>
          <a:stretch/>
        </p:blipFill>
        <p:spPr>
          <a:xfrm>
            <a:off x="1714320" y="2300040"/>
            <a:ext cx="5093640" cy="361152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FF075AF-EAB3-4DDB-BD94-52D952F49D3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57200" y="9345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按下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Deploy,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點擊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方框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於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debug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視窗觀察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payload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資料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4421520" y="3704760"/>
            <a:ext cx="851040" cy="802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4421520" y="5392080"/>
            <a:ext cx="851040" cy="8020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2D7A4D-8B56-41E0-8EAC-24556FFFFF0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54200" y="24372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訊息佇列遙測傳輸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Abstract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57200" y="1511280"/>
            <a:ext cx="8228880" cy="38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底層為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Node.js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，以瀏覽器作為使者操作介面。透過拖拉及設定各種節點的方式，大部分功能都不須寫程式就能完成設計，這是最近很熱門的視覺化程式設計語言（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Visual Programming Language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）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89241CE-03EA-4F5A-AF02-8AA502CB8A0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3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1F042F-337B-4215-BE66-67CCF21B5BC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29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57200" y="11876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MQTT(Message Queueing Telemetry Transport)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是由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IBM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的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Andy Stanford-Clark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博士和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Arcom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的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Arlen Nipper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博士於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1999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年發明的通訊協定。他們當時是為了在狹窄的網路頻寬和微小電力損耗的需求前提之下，提供石油管線感測器和人造衛星之間一個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輕量、可靠的二進制通訊協定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。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9FF4F3-760F-4433-BDE1-8B1E42D75A2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29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2834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學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一定要會懂得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架構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Picture 3" descr=""/>
          <p:cNvPicPr/>
          <p:nvPr/>
        </p:nvPicPr>
        <p:blipFill>
          <a:blip r:embed="rId1"/>
          <a:stretch/>
        </p:blipFill>
        <p:spPr>
          <a:xfrm>
            <a:off x="2104920" y="2289960"/>
            <a:ext cx="4933080" cy="378072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0AC3BF-350A-4DE7-92E1-449732B5867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57200" y="12722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協議是基於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TCP / IP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的上層，推播端和訂閱端都需要具有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TCP / IP stack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。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4" name="Picture 3" descr=""/>
          <p:cNvPicPr/>
          <p:nvPr/>
        </p:nvPicPr>
        <p:blipFill>
          <a:blip r:embed="rId1"/>
          <a:stretch/>
        </p:blipFill>
        <p:spPr>
          <a:xfrm>
            <a:off x="1766160" y="3333960"/>
            <a:ext cx="5261040" cy="254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F1A60CD-9E2C-4030-AB4D-1EF7DD12324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11595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網路架構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1311840" y="2649240"/>
            <a:ext cx="6654600" cy="283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"/>
          <p:cNvSpPr/>
          <p:nvPr/>
        </p:nvSpPr>
        <p:spPr>
          <a:xfrm>
            <a:off x="457200" y="15112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BROKER LIST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微軟正黑體"/>
                <a:hlinkClick r:id="rId1"/>
              </a:rPr>
              <a:t>https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微軟正黑體"/>
                <a:hlinkClick r:id="rId2"/>
              </a:rPr>
              <a:t>://mntolia.com/10-free-public-private-mqtt-brokers-for-testing-prototyping/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7261A3-EF7A-4F0F-A816-96F2021D11D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31" name="圖片 4" descr=""/>
          <p:cNvPicPr/>
          <p:nvPr/>
        </p:nvPicPr>
        <p:blipFill>
          <a:blip r:embed="rId3"/>
          <a:stretch/>
        </p:blipFill>
        <p:spPr>
          <a:xfrm>
            <a:off x="852480" y="3816000"/>
            <a:ext cx="7438320" cy="272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48640" y="154080"/>
            <a:ext cx="57600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ckwell"/>
                <a:ea typeface="Arial"/>
              </a:rPr>
              <a:t>MQTT with Terminal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48640" y="715680"/>
            <a:ext cx="576000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Install mosquitto(MQTT brocker from eclipse)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72880" y="1143000"/>
            <a:ext cx="6584400" cy="38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Arial"/>
              </a:rPr>
              <a:t>Open terminal or SSH and input ” sudo apt-get install mosquitto mosquitto-clients ” to install mosquito.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Arial"/>
              </a:rPr>
              <a:t>Wait a moment until system finishes to install.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mbria"/>
                <a:ea typeface="Arial"/>
              </a:rPr>
              <a:t>From:https://diyprojects.io/8-online-mqtt-brokers-iot-connected-objects-cloud/#.WjsThVT1Uxd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5266440" y="4813920"/>
            <a:ext cx="154224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4425FDA-7C43-4A06-9B16-1E5985D356F9}" type="slidenum">
              <a:rPr b="0" lang="en-US" sz="1200" spc="-1" strike="noStrike">
                <a:solidFill>
                  <a:srgbClr val="8b8b8b"/>
                </a:solidFill>
                <a:latin typeface="Rockwell"/>
                <a:ea typeface="Arial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36" name="圖片 1" descr=""/>
          <p:cNvPicPr/>
          <p:nvPr/>
        </p:nvPicPr>
        <p:blipFill>
          <a:blip r:embed="rId1"/>
          <a:srcRect l="457" t="1316" r="11259" b="78128"/>
          <a:stretch/>
        </p:blipFill>
        <p:spPr>
          <a:xfrm>
            <a:off x="548640" y="1941840"/>
            <a:ext cx="6009480" cy="8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48640" y="154080"/>
            <a:ext cx="57600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ckwell"/>
                <a:ea typeface="Arial"/>
              </a:rPr>
              <a:t>MQTT with Terminal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548640" y="715680"/>
            <a:ext cx="576000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Check it is running as brocker or not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39" name="內容版面配置區 1" descr=""/>
          <p:cNvPicPr/>
          <p:nvPr/>
        </p:nvPicPr>
        <p:blipFill>
          <a:blip r:embed="rId1"/>
          <a:srcRect l="0" t="50779" r="-958" b="0"/>
          <a:stretch/>
        </p:blipFill>
        <p:spPr>
          <a:xfrm>
            <a:off x="1028160" y="2483640"/>
            <a:ext cx="5559120" cy="162396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5266440" y="4813920"/>
            <a:ext cx="154224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152611A-9C7A-4B79-B24E-39D0C6143402}" type="slidenum">
              <a:rPr b="0" lang="en-US" sz="1200" spc="-1" strike="noStrike">
                <a:solidFill>
                  <a:srgbClr val="8b8b8b"/>
                </a:solidFill>
                <a:latin typeface="Rockwell"/>
                <a:ea typeface="Arial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49360" y="1143000"/>
            <a:ext cx="5758560" cy="38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Arial"/>
              </a:rPr>
              <a:t>Input ” service mosquitto status ” to check.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Arial"/>
              </a:rPr>
              <a:t>If you see “</a:t>
            </a:r>
            <a:r>
              <a:rPr b="0" lang="en-US" sz="2000" spc="-1" strike="noStrike">
                <a:solidFill>
                  <a:srgbClr val="00ff00"/>
                </a:solidFill>
                <a:latin typeface="Cambria"/>
                <a:ea typeface="Arial"/>
              </a:rPr>
              <a:t>active(running)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Arial"/>
              </a:rPr>
              <a:t>” means you successful to run.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Arial"/>
              </a:rPr>
              <a:t>Press “Ctrl-c” to leave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2" name="Shape 308" descr=""/>
          <p:cNvPicPr/>
          <p:nvPr/>
        </p:nvPicPr>
        <p:blipFill>
          <a:blip r:embed="rId2"/>
          <a:stretch/>
        </p:blipFill>
        <p:spPr>
          <a:xfrm rot="5400000">
            <a:off x="780120" y="2793240"/>
            <a:ext cx="496800" cy="402480"/>
          </a:xfrm>
          <a:prstGeom prst="rect">
            <a:avLst/>
          </a:prstGeom>
          <a:ln>
            <a:noFill/>
          </a:ln>
        </p:spPr>
      </p:pic>
      <p:sp>
        <p:nvSpPr>
          <p:cNvPr id="243" name="CustomShape 5"/>
          <p:cNvSpPr/>
          <p:nvPr/>
        </p:nvSpPr>
        <p:spPr>
          <a:xfrm>
            <a:off x="1229760" y="2855160"/>
            <a:ext cx="1696680" cy="191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F283C1-BFDF-446F-BCAB-9B5E32E93FF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517040" y="24678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使用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 node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  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做訊息推播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/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訂閱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8EE16C9-736A-4509-8FB9-29C65BFD5ED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37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57200" y="97272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建立下列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連線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48" name="圖片 1" descr=""/>
          <p:cNvPicPr/>
          <p:nvPr/>
        </p:nvPicPr>
        <p:blipFill>
          <a:blip r:embed="rId1"/>
          <a:stretch/>
        </p:blipFill>
        <p:spPr>
          <a:xfrm>
            <a:off x="1684440" y="1890720"/>
            <a:ext cx="5413320" cy="397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圖片 4" descr=""/>
          <p:cNvPicPr/>
          <p:nvPr/>
        </p:nvPicPr>
        <p:blipFill>
          <a:blip r:embed="rId1"/>
          <a:stretch/>
        </p:blipFill>
        <p:spPr>
          <a:xfrm>
            <a:off x="1494720" y="2329200"/>
            <a:ext cx="6571440" cy="373320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0BF416-9B1F-4F93-95D6-7C0010161FA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457200" y="10612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於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in node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輸入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TOPIC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內容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並且點選圈處編輯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SERVER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6936120" y="3620160"/>
            <a:ext cx="716400" cy="450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40320" y="1470240"/>
            <a:ext cx="822888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物聯網領域的視覺化界面開發軟體比較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86D6C8-C298-455D-B738-975D4306CBC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4</a:t>
            </a:fld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28" name="Table 4"/>
          <p:cNvGraphicFramePr/>
          <p:nvPr/>
        </p:nvGraphicFramePr>
        <p:xfrm>
          <a:off x="940320" y="2818080"/>
          <a:ext cx="7451640" cy="2632320"/>
        </p:xfrm>
        <a:graphic>
          <a:graphicData uri="http://schemas.openxmlformats.org/drawingml/2006/table">
            <a:tbl>
              <a:tblPr/>
              <a:tblGrid>
                <a:gridCol w="1265400"/>
                <a:gridCol w="1996200"/>
                <a:gridCol w="2228760"/>
                <a:gridCol w="1961640"/>
              </a:tblGrid>
              <a:tr h="693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Node-RED(IBM)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Scratch(MIT)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Blockly(GOOGLE)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360800">
                <a:tc>
                  <a:txBody>
                    <a:bodyPr lIns="68400" rIns="68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優點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多種現成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API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、可快速應用及驗證功能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功能易擴充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易學、有趣圖案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易學、網頁操作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8160">
                <a:tc>
                  <a:txBody>
                    <a:bodyPr lIns="68400" rIns="68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特色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樹梅派物聯網應用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程式教學、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Arduino control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Arduino control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B04BD2-3AEA-4DFE-B50D-826898188E5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7200" y="92052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輸入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SERVER,PORT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5" name="圖片 1" descr=""/>
          <p:cNvPicPr/>
          <p:nvPr/>
        </p:nvPicPr>
        <p:blipFill>
          <a:blip r:embed="rId1"/>
          <a:stretch/>
        </p:blipFill>
        <p:spPr>
          <a:xfrm>
            <a:off x="723960" y="1582920"/>
            <a:ext cx="7695360" cy="416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29978D8-6FDF-4B99-91B9-657411C83A6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30480" y="858960"/>
            <a:ext cx="8009640" cy="43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點選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時間戳記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再透過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debug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視窗觀察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in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收到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msg.payload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的內容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8" name="圖片 1" descr=""/>
          <p:cNvPicPr/>
          <p:nvPr/>
        </p:nvPicPr>
        <p:blipFill>
          <a:blip r:embed="rId1"/>
          <a:stretch/>
        </p:blipFill>
        <p:spPr>
          <a:xfrm>
            <a:off x="2146680" y="2507760"/>
            <a:ext cx="4377600" cy="329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E2C2E41-B409-408B-8C87-53052DDD3EF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57200" y="920520"/>
            <a:ext cx="8009640" cy="43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通常物聯裝置會傳送不只一種功能類別的數據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所以在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TOPIC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後面會使用”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/ ”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來做為功能分類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以便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設計者可以方便管理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的訊息種類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如同電腦檔案目錄結構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1" name="圖片 1" descr=""/>
          <p:cNvPicPr/>
          <p:nvPr/>
        </p:nvPicPr>
        <p:blipFill>
          <a:blip r:embed="rId1"/>
          <a:stretch/>
        </p:blipFill>
        <p:spPr>
          <a:xfrm>
            <a:off x="1674720" y="2620080"/>
            <a:ext cx="5574960" cy="423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F762B9-35E2-4A6E-AA55-32B5AB85A23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492920" y="24148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使用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node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做物件訊息推播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/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訂閱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D50122-8545-494C-B920-9D328CDDC23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43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676440" y="1588320"/>
            <a:ext cx="8009640" cy="31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點擊兩次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 node,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輸入以下內容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然後按下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deploy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佈署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1554480" y="2172600"/>
            <a:ext cx="5827680" cy="362448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267" name="CustomShape 3"/>
          <p:cNvSpPr/>
          <p:nvPr/>
        </p:nvSpPr>
        <p:spPr>
          <a:xfrm>
            <a:off x="3061800" y="3045600"/>
            <a:ext cx="2417760" cy="938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5175EC6-E210-44FC-B9ED-E4185C6A0CC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76440" y="1588320"/>
            <a:ext cx="8009640" cy="31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點擊觸發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 node,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查看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debug node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微軟正黑體"/>
              </a:rPr>
              <a:t>內容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70" name="圖片 4" descr=""/>
          <p:cNvPicPr/>
          <p:nvPr/>
        </p:nvPicPr>
        <p:blipFill>
          <a:blip r:embed="rId1"/>
          <a:stretch/>
        </p:blipFill>
        <p:spPr>
          <a:xfrm>
            <a:off x="2313360" y="2518920"/>
            <a:ext cx="3914280" cy="2932200"/>
          </a:xfrm>
          <a:prstGeom prst="rect">
            <a:avLst/>
          </a:prstGeom>
          <a:ln>
            <a:noFill/>
          </a:ln>
        </p:spPr>
      </p:pic>
      <p:sp>
        <p:nvSpPr>
          <p:cNvPr id="271" name="CustomShape 3"/>
          <p:cNvSpPr/>
          <p:nvPr/>
        </p:nvSpPr>
        <p:spPr>
          <a:xfrm>
            <a:off x="2121120" y="4336920"/>
            <a:ext cx="4106520" cy="1344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B0FF4E3-53D0-4AA0-AFE5-518E0CD8FAC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30480" y="858960"/>
            <a:ext cx="8009640" cy="43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增加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於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mqtt in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之後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4" name="圖片 4" descr=""/>
          <p:cNvPicPr/>
          <p:nvPr/>
        </p:nvPicPr>
        <p:blipFill>
          <a:blip r:embed="rId1"/>
          <a:stretch/>
        </p:blipFill>
        <p:spPr>
          <a:xfrm>
            <a:off x="1213200" y="2034720"/>
            <a:ext cx="5987160" cy="399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6075D0D-2AD2-40C8-8930-CC1A9AD668E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30480" y="858960"/>
            <a:ext cx="8009640" cy="43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點選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inject node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時間戳記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,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再透過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debug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視窗觀察收到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msg.payload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微軟正黑體"/>
              </a:rPr>
              <a:t>的內容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7" name="圖片 5" descr=""/>
          <p:cNvPicPr/>
          <p:nvPr/>
        </p:nvPicPr>
        <p:blipFill>
          <a:blip r:embed="rId1"/>
          <a:stretch/>
        </p:blipFill>
        <p:spPr>
          <a:xfrm>
            <a:off x="2152440" y="2244600"/>
            <a:ext cx="4839840" cy="360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1E47EF8-EB53-4DD8-8F21-310C479F40B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963080" y="27676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微軟正黑體"/>
              </a:rPr>
              <a:t>NODE RED Dashboard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Button node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3775C0-5637-444C-AEED-706602B8228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48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83" name="圖片 5" descr=""/>
          <p:cNvPicPr/>
          <p:nvPr/>
        </p:nvPicPr>
        <p:blipFill>
          <a:blip r:embed="rId1"/>
          <a:stretch/>
        </p:blipFill>
        <p:spPr>
          <a:xfrm>
            <a:off x="313920" y="1432800"/>
            <a:ext cx="8515440" cy="52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1B1CDA3-82FF-43F9-A596-A14A078C542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4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11320" y="247572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80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54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5400" spc="-1" strike="noStrike">
                <a:solidFill>
                  <a:srgbClr val="000000"/>
                </a:solidFill>
                <a:latin typeface="Calibri"/>
                <a:ea typeface="微軟正黑體"/>
              </a:rPr>
              <a:t>介紹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numeric node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B4E9BD-20EE-49B5-A2BE-551373D4423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87" name="圖片 4" descr=""/>
          <p:cNvPicPr/>
          <p:nvPr/>
        </p:nvPicPr>
        <p:blipFill>
          <a:blip r:embed="rId1"/>
          <a:stretch/>
        </p:blipFill>
        <p:spPr>
          <a:xfrm>
            <a:off x="0" y="1212480"/>
            <a:ext cx="9143280" cy="564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chart node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0EE8A7-B483-414C-833C-C16D80182FE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91" name="圖片 5" descr=""/>
          <p:cNvPicPr/>
          <p:nvPr/>
        </p:nvPicPr>
        <p:blipFill>
          <a:blip r:embed="rId1"/>
          <a:stretch/>
        </p:blipFill>
        <p:spPr>
          <a:xfrm>
            <a:off x="0" y="1212480"/>
            <a:ext cx="9143280" cy="564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Add group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73E7D8-868D-4C20-B4DB-6A1D3948F19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95" name="圖片 4" descr=""/>
          <p:cNvPicPr/>
          <p:nvPr/>
        </p:nvPicPr>
        <p:blipFill>
          <a:blip r:embed="rId1"/>
          <a:stretch/>
        </p:blipFill>
        <p:spPr>
          <a:xfrm>
            <a:off x="0" y="1432800"/>
            <a:ext cx="9143280" cy="564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Save file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B3E3A13-19CD-468D-91ED-5B4916D3BF1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99" name="圖片 5" descr=""/>
          <p:cNvPicPr/>
          <p:nvPr/>
        </p:nvPicPr>
        <p:blipFill>
          <a:blip r:embed="rId1"/>
          <a:stretch/>
        </p:blipFill>
        <p:spPr>
          <a:xfrm>
            <a:off x="0" y="1212480"/>
            <a:ext cx="9143280" cy="564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load file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5F951A-3BD9-4548-B0A8-F2CBC3D287C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303" name="圖片 4" descr=""/>
          <p:cNvPicPr/>
          <p:nvPr/>
        </p:nvPicPr>
        <p:blipFill>
          <a:blip r:embed="rId1"/>
          <a:stretch/>
        </p:blipFill>
        <p:spPr>
          <a:xfrm>
            <a:off x="0" y="1432800"/>
            <a:ext cx="9143280" cy="564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57200" y="381240"/>
            <a:ext cx="82288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457200" y="658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設定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server ip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1F70F6D-4016-4682-BCC3-52BDFE071F9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307" name="圖片 5" descr=""/>
          <p:cNvPicPr/>
          <p:nvPr/>
        </p:nvPicPr>
        <p:blipFill>
          <a:blip r:embed="rId1"/>
          <a:stretch/>
        </p:blipFill>
        <p:spPr>
          <a:xfrm>
            <a:off x="104400" y="1212480"/>
            <a:ext cx="9038880" cy="564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73120" y="2201760"/>
            <a:ext cx="7771680" cy="17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Times New Roman"/>
                <a:ea typeface="新細明體"/>
              </a:rPr>
              <a:t>Thank you </a:t>
            </a:r>
            <a:r>
              <a:rPr b="0" lang="en-US" sz="4000" spc="-1" strike="noStrike">
                <a:solidFill>
                  <a:srgbClr val="ffffff"/>
                </a:solidFill>
                <a:latin typeface="Wingdings"/>
                <a:ea typeface="新細明體"/>
              </a:rPr>
              <a:t>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74D4FA-2B5E-4EC9-AAB0-C8B42E1067DD}" type="slidenum">
              <a:rPr b="0" lang="en-US" sz="1200" spc="-1" strike="noStrike">
                <a:solidFill>
                  <a:srgbClr val="ffffff"/>
                </a:solidFill>
                <a:latin typeface="Times New Roman"/>
                <a:ea typeface="微軟正黑體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134244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全名為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JavaScript Object Notation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JavaScript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之中表示物件的一種格式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輕量級的資料交換語言，以文字為基礎，且易於讓人閱讀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格式簡單來說，分為這兩種：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  <a:ea typeface="微軟正黑體"/>
              </a:rPr>
              <a:t>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物件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(object)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用大括號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{ 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  <a:ea typeface="微軟正黑體"/>
              </a:rPr>
              <a:t>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陣列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(array)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用中括號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[ 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A38177-0290-44D7-963C-8CD28C877DE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6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57280" y="7347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格式樣貌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696334-7DCC-4C6A-B5A2-786695E5C0B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6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1377720" y="1255320"/>
            <a:ext cx="5861520" cy="537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57280" y="734760"/>
            <a:ext cx="8228880" cy="51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在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微軟正黑體"/>
                <a:hlinkClick r:id="rId1"/>
              </a:rPr>
              <a:t>http://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微軟正黑體"/>
                <a:hlinkClick r:id="rId2"/>
              </a:rPr>
              <a:t>www.jsoneditoronline.org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               key in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建立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object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如下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Wingdings"/>
                <a:ea typeface="微軟正黑體"/>
              </a:rPr>
              <a:t>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{"car":"March","speed":80}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這是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JSON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裡的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object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，解釋為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car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這個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key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有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個值叫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March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，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speed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的值為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80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key-value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是指一個鍵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(key)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對應一個值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(value)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，跟變數很類似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(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注意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key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一定要用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string type)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59AE709-EF05-4DB7-B86B-CE8C6B319F9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8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57280" y="73476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在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微軟正黑體"/>
                <a:hlinkClick r:id="rId1"/>
              </a:rPr>
              <a:t>http://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Calibri"/>
                <a:ea typeface="微軟正黑體"/>
                <a:hlinkClick r:id="rId2"/>
              </a:rPr>
              <a:t>www.jsoneditoronline.org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key in arrary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微軟正黑體"/>
              </a:rPr>
              <a:t>如左側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C8769BC-3AA0-4741-BA62-EAF7D943DAD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微軟正黑體"/>
              </a:rPr>
              <a:t>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3"/>
          <a:stretch/>
        </p:blipFill>
        <p:spPr>
          <a:xfrm>
            <a:off x="1275840" y="2270520"/>
            <a:ext cx="5539320" cy="292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2013_template.potx</Template>
  <TotalTime>2090</TotalTime>
  <Application>LibreOffice/6.3.6.2$Windows_X86_64 LibreOffice_project/2196df99b074d8a661f4036fca8fa0cbfa33a497</Application>
  <Words>930</Words>
  <Paragraphs>170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2013-08-08T07:55:30Z</dcterms:created>
  <dc:creator>Chih-Lin Hu</dc:creator>
  <dc:description/>
  <dc:language>zh-TW</dc:language>
  <cp:lastModifiedBy/>
  <dcterms:modified xsi:type="dcterms:W3CDTF">2020-05-11T19:55:58Z</dcterms:modified>
  <cp:revision>474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54</vt:i4>
  </property>
</Properties>
</file>